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  <p:sldId id="256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55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6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0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7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8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20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3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1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26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76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02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download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536068" y="0"/>
            <a:ext cx="1607931" cy="6096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1200" dirty="0" smtClean="0">
                <a:solidFill>
                  <a:schemeClr val="bg1"/>
                </a:solidFill>
                <a:latin typeface="Cambria" pitchFamily="18" charset="0"/>
                <a:ea typeface="+mn-ea"/>
                <a:cs typeface="+mn-cs"/>
              </a:rPr>
              <a:t>Fundamentals of Plant Pathology                                                                                                                        </a:t>
            </a:r>
            <a:r>
              <a:rPr lang="en-US" sz="1400" b="1" dirty="0" smtClean="0">
                <a:solidFill>
                  <a:schemeClr val="bg1"/>
                </a:solidFill>
                <a:latin typeface="Cambria" pitchFamily="18" charset="0"/>
              </a:rPr>
              <a:t>Mr. </a:t>
            </a:r>
            <a:r>
              <a:rPr lang="en-US" sz="1400" b="1" dirty="0" err="1" smtClean="0">
                <a:solidFill>
                  <a:schemeClr val="bg1"/>
                </a:solidFill>
                <a:latin typeface="Cambria" pitchFamily="18" charset="0"/>
              </a:rPr>
              <a:t>Vikash</a:t>
            </a:r>
            <a:r>
              <a:rPr lang="en-US" sz="1400" b="1" dirty="0" smtClean="0">
                <a:solidFill>
                  <a:schemeClr val="bg1"/>
                </a:solidFill>
                <a:latin typeface="Cambria" pitchFamily="18" charset="0"/>
              </a:rPr>
              <a:t> Kumar</a:t>
            </a:r>
          </a:p>
        </p:txBody>
      </p:sp>
    </p:spTree>
    <p:extLst>
      <p:ext uri="{BB962C8B-B14F-4D97-AF65-F5344CB8AC3E}">
        <p14:creationId xmlns:p14="http://schemas.microsoft.com/office/powerpoint/2010/main" val="148433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/>
              <a:t>Course Name: Fundamentals of Plant Pathology </a:t>
            </a:r>
            <a:endParaRPr lang="en-US" sz="3200" dirty="0"/>
          </a:p>
          <a:p>
            <a:pPr algn="ctr">
              <a:lnSpc>
                <a:spcPct val="150000"/>
              </a:lnSpc>
            </a:pPr>
            <a:r>
              <a:rPr lang="en-US" sz="3200" b="1" dirty="0"/>
              <a:t>Course Code: 20013600 </a:t>
            </a:r>
            <a:endParaRPr lang="en-US" sz="3200" b="1" dirty="0" smtClean="0"/>
          </a:p>
          <a:p>
            <a:pPr algn="ctr">
              <a:lnSpc>
                <a:spcPct val="150000"/>
              </a:lnSpc>
            </a:pPr>
            <a:endParaRPr lang="en-US" sz="3200" b="1" dirty="0" smtClean="0"/>
          </a:p>
          <a:p>
            <a:pPr algn="ctr">
              <a:lnSpc>
                <a:spcPct val="150000"/>
              </a:lnSpc>
            </a:pPr>
            <a:endParaRPr lang="en-US" sz="3200" b="1" dirty="0"/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FF0000"/>
                </a:solidFill>
              </a:rPr>
              <a:t>Mr. </a:t>
            </a:r>
            <a:r>
              <a:rPr lang="en-US" sz="3600" b="1" dirty="0" err="1" smtClean="0">
                <a:solidFill>
                  <a:srgbClr val="FF0000"/>
                </a:solidFill>
              </a:rPr>
              <a:t>Vikash</a:t>
            </a:r>
            <a:r>
              <a:rPr lang="en-US" sz="3600" b="1" dirty="0" smtClean="0">
                <a:solidFill>
                  <a:srgbClr val="FF0000"/>
                </a:solidFill>
              </a:rPr>
              <a:t> Kumar</a:t>
            </a:r>
          </a:p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rgbClr val="FF0000"/>
                </a:solidFill>
              </a:rPr>
              <a:t>(Assistant Professor)</a:t>
            </a:r>
          </a:p>
        </p:txBody>
      </p:sp>
    </p:spTree>
    <p:extLst>
      <p:ext uri="{BB962C8B-B14F-4D97-AF65-F5344CB8AC3E}">
        <p14:creationId xmlns:p14="http://schemas.microsoft.com/office/powerpoint/2010/main" val="1402994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166843"/>
            <a:ext cx="8686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/>
              <a:t>Nucleoid (Bacterial Chromosome</a:t>
            </a:r>
            <a:r>
              <a:rPr lang="en-US" sz="2000" dirty="0"/>
              <a:t>) - The nucleoid is a region of cytoplasm where the chromosomal DNA is located. It is not a membrane bound nucleus, but simply an area of the cytoplasm where the strands of DNA are found. </a:t>
            </a:r>
          </a:p>
          <a:p>
            <a:pPr algn="just">
              <a:lnSpc>
                <a:spcPct val="150000"/>
              </a:lnSpc>
            </a:pPr>
            <a:r>
              <a:rPr lang="en-US" sz="2000" b="1" dirty="0"/>
              <a:t>Plasmids </a:t>
            </a:r>
            <a:r>
              <a:rPr lang="en-US" sz="2000" dirty="0"/>
              <a:t>- Plasmids are small, </a:t>
            </a:r>
            <a:r>
              <a:rPr lang="en-US" sz="2000" dirty="0" err="1"/>
              <a:t>extrachromosomal</a:t>
            </a:r>
            <a:r>
              <a:rPr lang="en-US" sz="2000" dirty="0"/>
              <a:t> circular piece of DNA carried by many strains of bacteria. Ability of self-replicating. </a:t>
            </a:r>
          </a:p>
          <a:p>
            <a:pPr algn="just">
              <a:lnSpc>
                <a:spcPct val="150000"/>
              </a:lnSpc>
            </a:pPr>
            <a:r>
              <a:rPr lang="en-US" sz="2000" b="1" dirty="0"/>
              <a:t>Ribosomes </a:t>
            </a:r>
            <a:r>
              <a:rPr lang="en-US" sz="2000" dirty="0"/>
              <a:t>- Ribosomes are microscopic "factories" found in all cells, including bacteria. 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err="1"/>
              <a:t>Mesosomes</a:t>
            </a:r>
            <a:r>
              <a:rPr lang="en-US" sz="2000" b="1" dirty="0"/>
              <a:t>: </a:t>
            </a:r>
            <a:r>
              <a:rPr lang="en-US" sz="2000" dirty="0"/>
              <a:t>In many bacteria, especially Gram-positive bacteria, the cytoplasmic membrane appears to be </a:t>
            </a:r>
            <a:r>
              <a:rPr lang="en-US" sz="2000" dirty="0" err="1"/>
              <a:t>infolded</a:t>
            </a:r>
            <a:r>
              <a:rPr lang="en-US" sz="2000" dirty="0"/>
              <a:t> at more than one point are called </a:t>
            </a:r>
            <a:r>
              <a:rPr lang="en-US" sz="2000" dirty="0" err="1"/>
              <a:t>mesosomes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91230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612845"/>
            <a:ext cx="8839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err="1"/>
              <a:t>Sphaeroplast</a:t>
            </a:r>
            <a:r>
              <a:rPr lang="en-US" sz="2000" b="1" dirty="0"/>
              <a:t>: </a:t>
            </a:r>
            <a:r>
              <a:rPr lang="en-US" sz="2000" dirty="0"/>
              <a:t>The bacterial cells lacking cell wall and present an outer membrane and a plasma (inner) membrane are called </a:t>
            </a:r>
            <a:r>
              <a:rPr lang="en-US" sz="2000" dirty="0" err="1"/>
              <a:t>spheroplasts</a:t>
            </a:r>
            <a:r>
              <a:rPr lang="en-US" sz="2000" dirty="0"/>
              <a:t>. </a:t>
            </a:r>
            <a:r>
              <a:rPr lang="en-US" sz="2000" dirty="0" err="1"/>
              <a:t>spheroplasts</a:t>
            </a:r>
            <a:r>
              <a:rPr lang="en-US" sz="2000" dirty="0"/>
              <a:t> have two - an inner membrane and an outer membrane. </a:t>
            </a:r>
            <a:r>
              <a:rPr lang="en-US" sz="2000" dirty="0" err="1"/>
              <a:t>Spaeroplast</a:t>
            </a:r>
            <a:r>
              <a:rPr lang="en-US" sz="2000" dirty="0"/>
              <a:t> produced from Gram-negative bacteria </a:t>
            </a:r>
          </a:p>
          <a:p>
            <a:pPr algn="just">
              <a:lnSpc>
                <a:spcPct val="150000"/>
              </a:lnSpc>
            </a:pPr>
            <a:r>
              <a:rPr lang="en-US" sz="2000" b="1" dirty="0"/>
              <a:t>Protoplast:</a:t>
            </a:r>
            <a:r>
              <a:rPr lang="en-US" sz="2000" dirty="0"/>
              <a:t>. The bacterial cells lacking cell wall and present an only inner membrane are called protoplasts. Protoplasts produced from Gram-positive bacteria. A protoplast is that portion of a bacterial cell consisting of the cytoplasmic membrane and the cell material bound by it. </a:t>
            </a:r>
          </a:p>
          <a:p>
            <a:pPr algn="just">
              <a:lnSpc>
                <a:spcPct val="150000"/>
              </a:lnSpc>
            </a:pPr>
            <a:r>
              <a:rPr lang="en-US" sz="2000" b="1" dirty="0"/>
              <a:t>Cell wall composition: </a:t>
            </a:r>
            <a:r>
              <a:rPr lang="en-US" sz="2000" dirty="0"/>
              <a:t>The cell wall is made up of </a:t>
            </a:r>
            <a:r>
              <a:rPr lang="en-US" sz="2000" b="1" dirty="0"/>
              <a:t>peptidoglycan </a:t>
            </a:r>
            <a:r>
              <a:rPr lang="en-US" sz="2000" dirty="0"/>
              <a:t>and very rigid and gives the shape to the cell. Peptidoglycan is basically a </a:t>
            </a:r>
            <a:r>
              <a:rPr lang="en-US" sz="2000" b="1" dirty="0"/>
              <a:t>polymer of N- acetyl glucosamine, N- acetyl </a:t>
            </a:r>
            <a:r>
              <a:rPr lang="en-US" sz="2000" b="1" dirty="0" err="1"/>
              <a:t>muramic</a:t>
            </a:r>
            <a:r>
              <a:rPr lang="en-US" sz="2000" b="1" dirty="0"/>
              <a:t> acid, </a:t>
            </a:r>
            <a:r>
              <a:rPr lang="en-US" sz="2000" dirty="0"/>
              <a:t>L- alanine, D-alanine, D-glutamate and di amino acid. </a:t>
            </a:r>
          </a:p>
        </p:txBody>
      </p:sp>
    </p:spTree>
    <p:extLst>
      <p:ext uri="{BB962C8B-B14F-4D97-AF65-F5344CB8AC3E}">
        <p14:creationId xmlns:p14="http://schemas.microsoft.com/office/powerpoint/2010/main" val="2901602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12845"/>
            <a:ext cx="8610600" cy="5035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/>
              <a:t>Disease - Bacteria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1. Wilt of </a:t>
            </a:r>
            <a:r>
              <a:rPr lang="en-US" dirty="0" err="1"/>
              <a:t>solanaceous</a:t>
            </a:r>
            <a:r>
              <a:rPr lang="en-US" dirty="0"/>
              <a:t> crops (tomato) - </a:t>
            </a:r>
            <a:r>
              <a:rPr lang="en-US" i="1" dirty="0" err="1"/>
              <a:t>Raltsonia</a:t>
            </a:r>
            <a:r>
              <a:rPr lang="en-US" i="1" dirty="0"/>
              <a:t> (Pseudomonas) </a:t>
            </a:r>
            <a:r>
              <a:rPr lang="en-US" i="1" dirty="0" err="1"/>
              <a:t>solanacearum</a:t>
            </a:r>
            <a:r>
              <a:rPr lang="en-US" i="1" dirty="0"/>
              <a:t>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i="1" dirty="0"/>
              <a:t>2. </a:t>
            </a:r>
            <a:r>
              <a:rPr lang="en-US" dirty="0"/>
              <a:t>Wild fire of tobacco - </a:t>
            </a:r>
            <a:r>
              <a:rPr lang="en-US" i="1" dirty="0"/>
              <a:t>P. </a:t>
            </a:r>
            <a:r>
              <a:rPr lang="en-US" i="1" dirty="0" err="1"/>
              <a:t>syringae</a:t>
            </a:r>
            <a:r>
              <a:rPr lang="en-US" i="1" dirty="0"/>
              <a:t> </a:t>
            </a:r>
            <a:r>
              <a:rPr lang="en-US" dirty="0" err="1"/>
              <a:t>p.v</a:t>
            </a:r>
            <a:r>
              <a:rPr lang="en-US" dirty="0"/>
              <a:t>. </a:t>
            </a:r>
            <a:r>
              <a:rPr lang="en-US" i="1" dirty="0" err="1"/>
              <a:t>tabaci</a:t>
            </a:r>
            <a:r>
              <a:rPr lang="en-US" i="1" dirty="0"/>
              <a:t> </a:t>
            </a:r>
            <a:r>
              <a:rPr lang="en-US" dirty="0"/>
              <a:t>(fluorescent pseudomonads) </a:t>
            </a:r>
          </a:p>
          <a:p>
            <a:pPr algn="just">
              <a:lnSpc>
                <a:spcPct val="150000"/>
              </a:lnSpc>
            </a:pPr>
            <a:r>
              <a:rPr lang="en-US" i="1" dirty="0"/>
              <a:t>3. </a:t>
            </a:r>
            <a:r>
              <a:rPr lang="en-US" dirty="0"/>
              <a:t>Bacterial Blight of paddy - </a:t>
            </a:r>
            <a:r>
              <a:rPr lang="en-US" i="1" dirty="0" err="1"/>
              <a:t>Xanthomonas</a:t>
            </a:r>
            <a:r>
              <a:rPr lang="en-US" i="1" dirty="0"/>
              <a:t> </a:t>
            </a:r>
            <a:r>
              <a:rPr lang="en-US" i="1" dirty="0" err="1"/>
              <a:t>campestris</a:t>
            </a:r>
            <a:r>
              <a:rPr lang="en-US" i="1" dirty="0"/>
              <a:t> </a:t>
            </a:r>
            <a:r>
              <a:rPr lang="en-US" dirty="0" err="1"/>
              <a:t>p.v</a:t>
            </a:r>
            <a:r>
              <a:rPr lang="en-US" dirty="0"/>
              <a:t>. </a:t>
            </a:r>
            <a:r>
              <a:rPr lang="en-US" i="1" dirty="0" err="1"/>
              <a:t>oryzae</a:t>
            </a:r>
            <a:r>
              <a:rPr lang="en-US" i="1" dirty="0"/>
              <a:t>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i="1" dirty="0"/>
              <a:t>4. </a:t>
            </a:r>
            <a:r>
              <a:rPr lang="en-US" dirty="0"/>
              <a:t>Citrus canker - </a:t>
            </a:r>
            <a:r>
              <a:rPr lang="en-US" i="1" dirty="0"/>
              <a:t>X. </a:t>
            </a:r>
            <a:r>
              <a:rPr lang="en-US" i="1" dirty="0" err="1"/>
              <a:t>axonopodis</a:t>
            </a:r>
            <a:r>
              <a:rPr lang="en-US" i="1" dirty="0"/>
              <a:t> </a:t>
            </a:r>
            <a:r>
              <a:rPr lang="en-US" dirty="0" err="1"/>
              <a:t>p.v</a:t>
            </a:r>
            <a:r>
              <a:rPr lang="en-US" dirty="0"/>
              <a:t>. </a:t>
            </a:r>
            <a:r>
              <a:rPr lang="en-US" i="1" dirty="0" err="1"/>
              <a:t>citri</a:t>
            </a:r>
            <a:r>
              <a:rPr lang="en-US" i="1" dirty="0"/>
              <a:t>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5. Black arm/angular leaf spot of cotton - </a:t>
            </a:r>
            <a:r>
              <a:rPr lang="en-US" i="1" dirty="0"/>
              <a:t>X. </a:t>
            </a:r>
            <a:r>
              <a:rPr lang="en-US" i="1" dirty="0" err="1"/>
              <a:t>campestris</a:t>
            </a:r>
            <a:r>
              <a:rPr lang="en-US" i="1" dirty="0"/>
              <a:t> </a:t>
            </a:r>
            <a:r>
              <a:rPr lang="en-US" dirty="0" err="1"/>
              <a:t>p.v</a:t>
            </a:r>
            <a:r>
              <a:rPr lang="en-US" dirty="0"/>
              <a:t>. </a:t>
            </a:r>
            <a:r>
              <a:rPr lang="en-US" i="1" dirty="0" err="1"/>
              <a:t>malvacearum</a:t>
            </a:r>
            <a:r>
              <a:rPr lang="en-US" i="1" dirty="0"/>
              <a:t>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i="1" dirty="0"/>
              <a:t>6. </a:t>
            </a:r>
            <a:r>
              <a:rPr lang="en-US" dirty="0"/>
              <a:t>Black rot of crucifers - </a:t>
            </a:r>
            <a:r>
              <a:rPr lang="en-US" i="1" dirty="0"/>
              <a:t>X. </a:t>
            </a:r>
            <a:r>
              <a:rPr lang="en-US" i="1" dirty="0" err="1"/>
              <a:t>campestris</a:t>
            </a:r>
            <a:r>
              <a:rPr lang="en-US" i="1" dirty="0"/>
              <a:t> </a:t>
            </a:r>
            <a:r>
              <a:rPr lang="en-US" dirty="0" err="1"/>
              <a:t>p.v</a:t>
            </a:r>
            <a:r>
              <a:rPr lang="en-US" dirty="0"/>
              <a:t>. </a:t>
            </a:r>
            <a:r>
              <a:rPr lang="en-US" i="1" dirty="0" err="1"/>
              <a:t>campestris</a:t>
            </a:r>
            <a:r>
              <a:rPr lang="en-US" i="1" dirty="0"/>
              <a:t>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7. Crown gall of apple - </a:t>
            </a:r>
            <a:r>
              <a:rPr lang="en-US" i="1" dirty="0"/>
              <a:t>Agrobacterium </a:t>
            </a:r>
            <a:r>
              <a:rPr lang="en-US" i="1" dirty="0" err="1"/>
              <a:t>tumefaciens</a:t>
            </a:r>
            <a:r>
              <a:rPr lang="en-US" i="1" dirty="0"/>
              <a:t>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8. Soft rot of vegetables - </a:t>
            </a:r>
            <a:r>
              <a:rPr lang="en-US" i="1" dirty="0" err="1"/>
              <a:t>Erwinia</a:t>
            </a:r>
            <a:r>
              <a:rPr lang="en-US" i="1" dirty="0"/>
              <a:t> </a:t>
            </a:r>
            <a:r>
              <a:rPr lang="en-US" i="1" dirty="0" err="1"/>
              <a:t>carotovora</a:t>
            </a:r>
            <a:r>
              <a:rPr lang="en-US" i="1" dirty="0"/>
              <a:t>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9. Fire blight of apple - </a:t>
            </a:r>
            <a:r>
              <a:rPr lang="en-US" i="1" dirty="0"/>
              <a:t>E. </a:t>
            </a:r>
            <a:r>
              <a:rPr lang="en-US" i="1" dirty="0" err="1"/>
              <a:t>amylovora</a:t>
            </a:r>
            <a:r>
              <a:rPr lang="en-US" i="1" dirty="0"/>
              <a:t>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10. </a:t>
            </a:r>
            <a:r>
              <a:rPr lang="en-US" dirty="0" err="1"/>
              <a:t>Tundu</a:t>
            </a:r>
            <a:r>
              <a:rPr lang="en-US" dirty="0"/>
              <a:t> disease of wheat - </a:t>
            </a:r>
            <a:r>
              <a:rPr lang="en-US" i="1" dirty="0" err="1"/>
              <a:t>Corynebacterium</a:t>
            </a:r>
            <a:r>
              <a:rPr lang="en-US" i="1" dirty="0"/>
              <a:t> </a:t>
            </a:r>
            <a:r>
              <a:rPr lang="en-US" i="1" dirty="0" err="1"/>
              <a:t>tritici</a:t>
            </a:r>
            <a:r>
              <a:rPr lang="en-US" i="1" dirty="0"/>
              <a:t>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11. Common scab of potato - </a:t>
            </a:r>
            <a:r>
              <a:rPr lang="en-US" i="1" dirty="0"/>
              <a:t>Streptomyces scabies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953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87489"/>
            <a:ext cx="8763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Mollicutes</a:t>
            </a:r>
            <a:r>
              <a:rPr lang="en-US" b="1" dirty="0"/>
              <a:t> </a:t>
            </a:r>
            <a:endParaRPr lang="en-US" dirty="0"/>
          </a:p>
          <a:p>
            <a:r>
              <a:rPr lang="fr-FR" dirty="0" err="1" smtClean="0"/>
              <a:t>Mollicutes</a:t>
            </a:r>
            <a:r>
              <a:rPr lang="fr-FR" dirty="0" smtClean="0"/>
              <a:t>- </a:t>
            </a:r>
            <a:r>
              <a:rPr lang="fr-FR" dirty="0"/>
              <a:t>molli (soft), </a:t>
            </a:r>
            <a:r>
              <a:rPr lang="fr-FR" dirty="0" err="1"/>
              <a:t>cute</a:t>
            </a:r>
            <a:r>
              <a:rPr lang="fr-FR" dirty="0"/>
              <a:t> (skin) </a:t>
            </a:r>
          </a:p>
          <a:p>
            <a:endParaRPr lang="en-US" dirty="0"/>
          </a:p>
          <a:p>
            <a:r>
              <a:rPr lang="en-US" b="1" dirty="0"/>
              <a:t>Two types : (1.) </a:t>
            </a:r>
            <a:r>
              <a:rPr lang="en-US" b="1" dirty="0" err="1"/>
              <a:t>Phytoplasma</a:t>
            </a:r>
            <a:r>
              <a:rPr lang="en-US" b="1" dirty="0"/>
              <a:t> and (2.) </a:t>
            </a:r>
            <a:r>
              <a:rPr lang="en-US" b="1" dirty="0" err="1"/>
              <a:t>Spiroplasma</a:t>
            </a:r>
            <a:r>
              <a:rPr lang="en-US" b="1" dirty="0"/>
              <a:t> </a:t>
            </a:r>
            <a:endParaRPr lang="en-US" dirty="0"/>
          </a:p>
          <a:p>
            <a:r>
              <a:rPr lang="en-US" b="1" dirty="0"/>
              <a:t>(1.) </a:t>
            </a:r>
            <a:r>
              <a:rPr lang="en-US" b="1" dirty="0" err="1"/>
              <a:t>Phytoplasma</a:t>
            </a:r>
            <a:r>
              <a:rPr lang="en-US" b="1" dirty="0"/>
              <a:t> </a:t>
            </a:r>
            <a:endParaRPr lang="en-US" dirty="0"/>
          </a:p>
          <a:p>
            <a:r>
              <a:rPr lang="en-US" b="1" dirty="0"/>
              <a:t>Definition: </a:t>
            </a:r>
            <a:r>
              <a:rPr lang="en-US" dirty="0"/>
              <a:t>prokaryotic, pleomorphic, resemble mycoplasma, wall less, self-replicating, pass through filters, sensitive to </a:t>
            </a:r>
            <a:r>
              <a:rPr lang="en-US" dirty="0" err="1"/>
              <a:t>tetracyclines</a:t>
            </a:r>
            <a:r>
              <a:rPr lang="en-US" dirty="0"/>
              <a:t>, transmission by leaf hoppers. </a:t>
            </a:r>
          </a:p>
          <a:p>
            <a:r>
              <a:rPr lang="en-US" b="1" dirty="0"/>
              <a:t>Important characteristics of </a:t>
            </a:r>
            <a:r>
              <a:rPr lang="en-US" b="1" dirty="0" err="1"/>
              <a:t>phytoplasmas</a:t>
            </a:r>
            <a:r>
              <a:rPr lang="en-US" b="1" dirty="0"/>
              <a:t>: </a:t>
            </a:r>
            <a:endParaRPr lang="en-US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Size </a:t>
            </a:r>
            <a:r>
              <a:rPr lang="en-US" dirty="0"/>
              <a:t>vary from 100 nanometers to 1 micrometer dia.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Wall </a:t>
            </a:r>
            <a:r>
              <a:rPr lang="en-US" dirty="0"/>
              <a:t>less, covered by </a:t>
            </a:r>
            <a:r>
              <a:rPr lang="en-US" dirty="0" err="1"/>
              <a:t>trilamellar</a:t>
            </a:r>
            <a:r>
              <a:rPr lang="en-US" dirty="0"/>
              <a:t> unit membrane with lipoproteins.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Cells </a:t>
            </a:r>
            <a:r>
              <a:rPr lang="en-US" dirty="0"/>
              <a:t>pleomorphic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Aerobic </a:t>
            </a:r>
            <a:r>
              <a:rPr lang="en-US" dirty="0"/>
              <a:t>to facultative anaerobes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Found </a:t>
            </a:r>
            <a:r>
              <a:rPr lang="en-US" dirty="0" err="1"/>
              <a:t>intracellularly</a:t>
            </a:r>
            <a:r>
              <a:rPr lang="en-US" dirty="0"/>
              <a:t> in phloem vessels of plants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Ribosomes </a:t>
            </a:r>
            <a:r>
              <a:rPr lang="en-US" dirty="0"/>
              <a:t>of bacterial type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Genome </a:t>
            </a:r>
            <a:r>
              <a:rPr lang="en-US" dirty="0"/>
              <a:t>is made up of ds circular DNA ,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err="1" smtClean="0"/>
              <a:t>Osmotically</a:t>
            </a:r>
            <a:r>
              <a:rPr lang="en-US" dirty="0" smtClean="0"/>
              <a:t> </a:t>
            </a:r>
            <a:r>
              <a:rPr lang="en-US" dirty="0"/>
              <a:t>stable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Self-replicable </a:t>
            </a:r>
            <a:r>
              <a:rPr lang="en-US" dirty="0"/>
              <a:t>by transverse binary fission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Obligate </a:t>
            </a:r>
            <a:r>
              <a:rPr lang="en-US" dirty="0"/>
              <a:t>parasites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nb-NO" dirty="0" smtClean="0"/>
              <a:t>Non </a:t>
            </a:r>
            <a:r>
              <a:rPr lang="nb-NO" dirty="0"/>
              <a:t>Flagellate, non-spore former and gram – ve.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Resistant </a:t>
            </a:r>
            <a:r>
              <a:rPr lang="en-US" dirty="0"/>
              <a:t>to </a:t>
            </a:r>
            <a:r>
              <a:rPr lang="en-US" b="1" dirty="0"/>
              <a:t>penicillin </a:t>
            </a:r>
            <a:r>
              <a:rPr lang="en-US" dirty="0"/>
              <a:t>but sensitive to </a:t>
            </a:r>
            <a:r>
              <a:rPr lang="en-US" b="1" dirty="0"/>
              <a:t>tetracycline </a:t>
            </a:r>
            <a:r>
              <a:rPr lang="en-US" dirty="0"/>
              <a:t>&amp; chloramphenicol </a:t>
            </a:r>
          </a:p>
        </p:txBody>
      </p:sp>
    </p:spTree>
    <p:extLst>
      <p:ext uri="{BB962C8B-B14F-4D97-AF65-F5344CB8AC3E}">
        <p14:creationId xmlns:p14="http://schemas.microsoft.com/office/powerpoint/2010/main" val="3593847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0"/>
            <a:ext cx="7315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dirty="0"/>
              <a:t>Symptoms in plants relatable with viral infection.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Transmission </a:t>
            </a:r>
            <a:r>
              <a:rPr lang="en-US" dirty="0"/>
              <a:t>by leaf hoppers and grafting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Require </a:t>
            </a:r>
            <a:r>
              <a:rPr lang="en-US" b="1" dirty="0"/>
              <a:t>sterols </a:t>
            </a:r>
            <a:r>
              <a:rPr lang="en-US" dirty="0"/>
              <a:t>for growth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Can </a:t>
            </a:r>
            <a:r>
              <a:rPr lang="en-US" dirty="0"/>
              <a:t>be controlled by thermotherapy by growing plants at 37- 40 o C. </a:t>
            </a:r>
          </a:p>
          <a:p>
            <a:r>
              <a:rPr lang="en-US" b="1" dirty="0" err="1"/>
              <a:t>Eg</a:t>
            </a:r>
            <a:r>
              <a:rPr lang="en-US" b="1" dirty="0"/>
              <a:t>. Mulberry dwarf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2002342"/>
            <a:ext cx="8077200" cy="3788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/>
              <a:t>DISEASES CAUSED BY PHYTOPLASMAS AND VECTORS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b="1" dirty="0"/>
              <a:t>Disease and Vector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1. Aster yellows - (leaf hopper )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2. </a:t>
            </a:r>
            <a:r>
              <a:rPr lang="en-US" dirty="0" err="1"/>
              <a:t>Sesamum</a:t>
            </a:r>
            <a:r>
              <a:rPr lang="en-US" dirty="0"/>
              <a:t> </a:t>
            </a:r>
            <a:r>
              <a:rPr lang="en-US" dirty="0" err="1"/>
              <a:t>phyllody</a:t>
            </a:r>
            <a:r>
              <a:rPr lang="en-US" dirty="0"/>
              <a:t>- (leaf hopper)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3. Mulberry dwarf - (leaf hopper)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4. Sandal spike - (leaf hopper)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5. Little leaf </a:t>
            </a:r>
            <a:r>
              <a:rPr lang="en-US" dirty="0" err="1"/>
              <a:t>brinjal</a:t>
            </a:r>
            <a:r>
              <a:rPr lang="en-US" dirty="0"/>
              <a:t>- (leaf hopper)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6. Grassy shoot- sugarcane </a:t>
            </a:r>
            <a:r>
              <a:rPr lang="en-US" i="1" dirty="0"/>
              <a:t>Aphis </a:t>
            </a:r>
            <a:r>
              <a:rPr lang="en-US" i="1" dirty="0" err="1"/>
              <a:t>maydis</a:t>
            </a:r>
            <a:r>
              <a:rPr lang="en-US" i="1" dirty="0"/>
              <a:t> </a:t>
            </a:r>
            <a:r>
              <a:rPr lang="en-US" dirty="0"/>
              <a:t>(aphid)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7. Potato witches broom - (leaf hopper) </a:t>
            </a:r>
          </a:p>
        </p:txBody>
      </p:sp>
    </p:spTree>
    <p:extLst>
      <p:ext uri="{BB962C8B-B14F-4D97-AF65-F5344CB8AC3E}">
        <p14:creationId xmlns:p14="http://schemas.microsoft.com/office/powerpoint/2010/main" val="755141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14401"/>
            <a:ext cx="8686800" cy="5035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/>
              <a:t>(2.) </a:t>
            </a:r>
            <a:r>
              <a:rPr lang="en-US" b="1" dirty="0" err="1"/>
              <a:t>Spiroplasmas</a:t>
            </a:r>
            <a:r>
              <a:rPr lang="en-US" b="1" dirty="0"/>
              <a:t> (helical </a:t>
            </a:r>
            <a:r>
              <a:rPr lang="en-US" b="1" dirty="0" err="1"/>
              <a:t>mollicutes</a:t>
            </a:r>
            <a:r>
              <a:rPr lang="en-US" b="1" dirty="0"/>
              <a:t>)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b="1" dirty="0"/>
              <a:t>Definition: </a:t>
            </a:r>
            <a:r>
              <a:rPr lang="en-US" dirty="0"/>
              <a:t>helical, wall less prokaryotes, phloem of diseased plants, helical in structure, a kind of mycoplasmas, but can be cultured. </a:t>
            </a:r>
          </a:p>
          <a:p>
            <a:pPr algn="just">
              <a:lnSpc>
                <a:spcPct val="150000"/>
              </a:lnSpc>
            </a:pPr>
            <a:r>
              <a:rPr lang="en-US" b="1" dirty="0"/>
              <a:t>Important characteristics: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 Helical in liquid media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 Size vary from 100- 240 nm dia.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 Grown on culture medium in laboratory medium.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 Gram + </a:t>
            </a:r>
            <a:r>
              <a:rPr lang="en-US" dirty="0" err="1"/>
              <a:t>ve</a:t>
            </a:r>
            <a:r>
              <a:rPr lang="en-US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 Colonies appear like fried egg in culture medium.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 Multiplication by transverse binary fission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 No flagella.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 Resistant to penicillin but sensitive to tetracycline </a:t>
            </a:r>
          </a:p>
        </p:txBody>
      </p:sp>
    </p:spTree>
    <p:extLst>
      <p:ext uri="{BB962C8B-B14F-4D97-AF65-F5344CB8AC3E}">
        <p14:creationId xmlns:p14="http://schemas.microsoft.com/office/powerpoint/2010/main" val="3504000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600200"/>
            <a:ext cx="7162800" cy="2943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2400" b="1" dirty="0"/>
              <a:t>Important diseases and transmission: </a:t>
            </a:r>
            <a:endParaRPr lang="en-US" sz="2400" dirty="0"/>
          </a:p>
          <a:p>
            <a:pPr algn="just">
              <a:lnSpc>
                <a:spcPct val="200000"/>
              </a:lnSpc>
            </a:pPr>
            <a:r>
              <a:rPr lang="en-US" sz="2400" b="1" dirty="0"/>
              <a:t>Disease Vector - (leaf hopper) </a:t>
            </a:r>
            <a:endParaRPr lang="en-US" sz="2400" dirty="0"/>
          </a:p>
          <a:p>
            <a:pPr algn="just">
              <a:lnSpc>
                <a:spcPct val="200000"/>
              </a:lnSpc>
            </a:pPr>
            <a:r>
              <a:rPr lang="sv-SE" sz="2400" dirty="0"/>
              <a:t>1. Corn stunt - </a:t>
            </a:r>
            <a:r>
              <a:rPr lang="sv-SE" sz="2400" i="1" dirty="0"/>
              <a:t>Dalbulus elimatus </a:t>
            </a:r>
            <a:endParaRPr lang="sv-SE" sz="2400" dirty="0"/>
          </a:p>
          <a:p>
            <a:pPr algn="just">
              <a:lnSpc>
                <a:spcPct val="200000"/>
              </a:lnSpc>
            </a:pPr>
            <a:r>
              <a:rPr lang="en-US" sz="2400" dirty="0"/>
              <a:t>2. Citrus stubborn - </a:t>
            </a:r>
            <a:r>
              <a:rPr lang="en-US" sz="2400" i="1" dirty="0" err="1"/>
              <a:t>Circulifer</a:t>
            </a:r>
            <a:r>
              <a:rPr lang="en-US" sz="2400" i="1" dirty="0"/>
              <a:t> </a:t>
            </a:r>
            <a:r>
              <a:rPr lang="en-US" sz="2400" i="1" dirty="0" err="1"/>
              <a:t>tenellus</a:t>
            </a:r>
            <a:r>
              <a:rPr lang="en-US" sz="2400" i="1" dirty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9267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133600"/>
            <a:ext cx="7696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>
                <a:solidFill>
                  <a:srgbClr val="7030A0"/>
                </a:solidFill>
              </a:rPr>
              <a:t>Thank You</a:t>
            </a:r>
            <a:endParaRPr lang="en-US" sz="115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384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31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smtClean="0"/>
              <a:t>Course Objectives </a:t>
            </a:r>
            <a:endParaRPr lang="en-US" sz="3200" b="1" dirty="0"/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1</a:t>
            </a:r>
            <a:r>
              <a:rPr lang="en-US" sz="2400" b="1" dirty="0"/>
              <a:t>: </a:t>
            </a:r>
            <a:r>
              <a:rPr lang="en-US" sz="2400" dirty="0"/>
              <a:t>Name and identify different Diseases, nature of pathogens and different strategies for management of plant diseases.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2</a:t>
            </a:r>
            <a:r>
              <a:rPr lang="en-US" sz="2400" b="1" dirty="0"/>
              <a:t>: </a:t>
            </a:r>
            <a:r>
              <a:rPr lang="en-US" sz="2400" dirty="0"/>
              <a:t>Outline concepts, nomenclature, classification and characters of pathogens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3</a:t>
            </a:r>
            <a:r>
              <a:rPr lang="en-US" sz="2400" b="1" dirty="0"/>
              <a:t>: </a:t>
            </a:r>
            <a:r>
              <a:rPr lang="en-US" sz="2400" dirty="0"/>
              <a:t>Apply different principles and methods for plant disease management.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4</a:t>
            </a:r>
            <a:r>
              <a:rPr lang="en-US" sz="2400" b="1" dirty="0"/>
              <a:t>: </a:t>
            </a:r>
            <a:r>
              <a:rPr lang="en-US" sz="2400" dirty="0"/>
              <a:t>Take a part in identification of diseases and marketing of relevant pesticides.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5</a:t>
            </a:r>
            <a:r>
              <a:rPr lang="en-US" sz="2400" b="1" dirty="0"/>
              <a:t>: </a:t>
            </a:r>
            <a:r>
              <a:rPr lang="en-US" sz="2400" dirty="0"/>
              <a:t>Conclude methods to diagnose and manage a wide range of plant diseases. </a:t>
            </a:r>
          </a:p>
        </p:txBody>
      </p:sp>
    </p:spTree>
    <p:extLst>
      <p:ext uri="{BB962C8B-B14F-4D97-AF65-F5344CB8AC3E}">
        <p14:creationId xmlns:p14="http://schemas.microsoft.com/office/powerpoint/2010/main" val="3330799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752600"/>
            <a:ext cx="8458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Bacteria and </a:t>
            </a:r>
            <a:r>
              <a:rPr lang="en-US" sz="4000" b="1" dirty="0" err="1"/>
              <a:t>mollicutes</a:t>
            </a:r>
            <a:r>
              <a:rPr lang="en-US" sz="4000" b="1" dirty="0"/>
              <a:t> general morphological </a:t>
            </a:r>
            <a:r>
              <a:rPr lang="en-US" sz="4000" b="1" dirty="0" smtClean="0"/>
              <a:t>characters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2201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272" y="118952"/>
            <a:ext cx="9074727" cy="6281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/>
              <a:t>BACTERIA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b="1" dirty="0"/>
              <a:t>Definition: </a:t>
            </a:r>
            <a:r>
              <a:rPr lang="en-US" dirty="0"/>
              <a:t>Bacteria are extremely minute, rigid, essentially unicellular organisms (</a:t>
            </a:r>
            <a:r>
              <a:rPr lang="en-US" dirty="0" err="1"/>
              <a:t>actinomycetes</a:t>
            </a:r>
            <a:r>
              <a:rPr lang="en-US" dirty="0"/>
              <a:t> are filamentous), devoid of chlorophyll, most commonly reproduce by transverse binary fission. </a:t>
            </a:r>
          </a:p>
          <a:p>
            <a:pPr algn="just">
              <a:lnSpc>
                <a:spcPct val="150000"/>
              </a:lnSpc>
            </a:pPr>
            <a:r>
              <a:rPr lang="en-US" b="1" dirty="0"/>
              <a:t>Important characteristics of </a:t>
            </a:r>
            <a:r>
              <a:rPr lang="en-US" b="1" dirty="0" err="1"/>
              <a:t>phytopathogenic</a:t>
            </a:r>
            <a:r>
              <a:rPr lang="en-US" b="1" dirty="0"/>
              <a:t> bacteria: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1. Straight to curved rods with rigid cell walls (except filamentous bacteria). Size: 0.5 to 3.5 </a:t>
            </a:r>
            <a:r>
              <a:rPr lang="en-US" dirty="0" err="1"/>
              <a:t>μm</a:t>
            </a:r>
            <a:r>
              <a:rPr lang="en-US" dirty="0"/>
              <a:t> in length and 0.5 to 1.0 </a:t>
            </a:r>
            <a:r>
              <a:rPr lang="en-US" dirty="0" err="1"/>
              <a:t>μm</a:t>
            </a:r>
            <a:r>
              <a:rPr lang="en-US" dirty="0"/>
              <a:t> in diameter.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2. Mostly aerobic or oxidative, except </a:t>
            </a:r>
            <a:r>
              <a:rPr lang="en-US" i="1" dirty="0" err="1"/>
              <a:t>Erwinia</a:t>
            </a:r>
            <a:r>
              <a:rPr lang="en-US" i="1" dirty="0"/>
              <a:t>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3. Mostly gram negative, rarely gram positive (Gr + </a:t>
            </a:r>
            <a:r>
              <a:rPr lang="en-US" dirty="0" err="1"/>
              <a:t>ve</a:t>
            </a:r>
            <a:r>
              <a:rPr lang="en-US" dirty="0"/>
              <a:t> genera: </a:t>
            </a:r>
            <a:r>
              <a:rPr lang="en-US" i="1" dirty="0"/>
              <a:t>Bacillus</a:t>
            </a:r>
            <a:r>
              <a:rPr lang="en-US" dirty="0"/>
              <a:t>, </a:t>
            </a:r>
            <a:r>
              <a:rPr lang="en-US" i="1" dirty="0"/>
              <a:t>Streptomyces, </a:t>
            </a:r>
            <a:r>
              <a:rPr lang="en-US" i="1" dirty="0" err="1"/>
              <a:t>Clavibacter</a:t>
            </a:r>
            <a:r>
              <a:rPr lang="en-US" i="1" dirty="0"/>
              <a:t>.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4. </a:t>
            </a:r>
            <a:r>
              <a:rPr lang="en-US" dirty="0" err="1"/>
              <a:t>Phytopathogenic</a:t>
            </a:r>
            <a:r>
              <a:rPr lang="en-US" dirty="0"/>
              <a:t> Bacteria (PPB) can be cultured on artificial media.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5. Majority are flagellate.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6. These are passive invaders, i.e., enter plants through wounds or natural openings.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7. All are susceptible to phages.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8. All are non-spore formers except </a:t>
            </a:r>
            <a:r>
              <a:rPr lang="en-US" i="1" dirty="0"/>
              <a:t>Bacillus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04753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33400"/>
            <a:ext cx="9067800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/>
              <a:t>SHAPE: </a:t>
            </a:r>
            <a:r>
              <a:rPr lang="en-US" dirty="0"/>
              <a:t>They may be spherical (</a:t>
            </a:r>
            <a:r>
              <a:rPr lang="en-US" dirty="0" err="1"/>
              <a:t>Coccus</a:t>
            </a:r>
            <a:r>
              <a:rPr lang="en-US" dirty="0"/>
              <a:t> – </a:t>
            </a:r>
            <a:r>
              <a:rPr lang="en-US" dirty="0" err="1"/>
              <a:t>Cocci</a:t>
            </a:r>
            <a:r>
              <a:rPr lang="en-US" dirty="0"/>
              <a:t>), or Straight rods (Bacillus – Bacilli), or rods that are helically curved (</a:t>
            </a:r>
            <a:r>
              <a:rPr lang="en-US" dirty="0" err="1"/>
              <a:t>Spirillum</a:t>
            </a:r>
            <a:r>
              <a:rPr lang="en-US" dirty="0"/>
              <a:t> – </a:t>
            </a:r>
            <a:r>
              <a:rPr lang="en-US" dirty="0" err="1"/>
              <a:t>Spirilli</a:t>
            </a:r>
            <a:r>
              <a:rPr lang="en-US" dirty="0"/>
              <a:t>) or pleomorphic (exhibit a variety of shapes).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975" y="1828800"/>
            <a:ext cx="573405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0828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19169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Bacterial Cell 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1562100"/>
            <a:ext cx="76581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5099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889844"/>
            <a:ext cx="8839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/>
              <a:t>Cell Envelope </a:t>
            </a:r>
            <a:r>
              <a:rPr lang="en-US" sz="2000" dirty="0"/>
              <a:t>- The cell envelope is made up of two to three layers: the innermost cytoplasmic membrane is cell wall, middle layer is cell wall and in some species of bacteria an outer layer is capsule slime layer. </a:t>
            </a:r>
          </a:p>
          <a:p>
            <a:pPr algn="just">
              <a:lnSpc>
                <a:spcPct val="150000"/>
              </a:lnSpc>
            </a:pPr>
            <a:r>
              <a:rPr lang="en-US" sz="2000" b="1" dirty="0"/>
              <a:t>Capsule </a:t>
            </a:r>
            <a:r>
              <a:rPr lang="en-US" sz="2000" dirty="0"/>
              <a:t>- Some species of bacteria have a third protective covering, a capsule made up of </a:t>
            </a:r>
            <a:r>
              <a:rPr lang="en-US" sz="2000" b="1" dirty="0"/>
              <a:t>polysaccharides </a:t>
            </a:r>
            <a:r>
              <a:rPr lang="en-US" sz="2000" dirty="0"/>
              <a:t>(complex carbohydrates).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 Capsules play a most important role are to keep the bacterium from drying out and to protect it from phagocytosis (engulfing) by larger microorganisms.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 The capsule is a </a:t>
            </a:r>
            <a:r>
              <a:rPr lang="en-US" sz="2000" b="1" dirty="0"/>
              <a:t>major virulence factor </a:t>
            </a:r>
            <a:r>
              <a:rPr lang="en-US" sz="2000" dirty="0"/>
              <a:t>in the major disease-causing bacteria, such as </a:t>
            </a:r>
            <a:r>
              <a:rPr lang="en-US" sz="2000" b="1" i="1" dirty="0"/>
              <a:t>Escherichia coli </a:t>
            </a:r>
            <a:r>
              <a:rPr lang="en-US" sz="2000" dirty="0"/>
              <a:t>and </a:t>
            </a:r>
            <a:r>
              <a:rPr lang="en-US" sz="2000" b="1" i="1" dirty="0"/>
              <a:t>Streptococcus </a:t>
            </a:r>
            <a:r>
              <a:rPr lang="en-US" sz="2000" b="1" i="1" dirty="0" err="1"/>
              <a:t>pneumoniae</a:t>
            </a:r>
            <a:r>
              <a:rPr lang="en-US" sz="2000" dirty="0"/>
              <a:t>. </a:t>
            </a:r>
            <a:r>
              <a:rPr lang="en-US" sz="2000" dirty="0" err="1"/>
              <a:t>Nonencapsulated</a:t>
            </a:r>
            <a:r>
              <a:rPr lang="en-US" sz="2000" dirty="0"/>
              <a:t> mutants of these organisms are </a:t>
            </a:r>
            <a:r>
              <a:rPr lang="en-US" sz="2000" dirty="0" err="1"/>
              <a:t>avirulent</a:t>
            </a:r>
            <a:r>
              <a:rPr lang="en-US" sz="2000" dirty="0"/>
              <a:t>, i.e. they don't cause disease. </a:t>
            </a:r>
          </a:p>
        </p:txBody>
      </p:sp>
    </p:spTree>
    <p:extLst>
      <p:ext uri="{BB962C8B-B14F-4D97-AF65-F5344CB8AC3E}">
        <p14:creationId xmlns:p14="http://schemas.microsoft.com/office/powerpoint/2010/main" val="548290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166843"/>
            <a:ext cx="86868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/>
              <a:t>Cell Wall </a:t>
            </a:r>
            <a:r>
              <a:rPr lang="en-US" sz="2000" dirty="0"/>
              <a:t>- Each bacterium is enclosed by a rigid cell wall composed of </a:t>
            </a:r>
            <a:r>
              <a:rPr lang="en-US" sz="2000" b="1" dirty="0"/>
              <a:t>peptidoglycan</a:t>
            </a:r>
            <a:r>
              <a:rPr lang="en-US" sz="2000" dirty="0"/>
              <a:t>, a protein-sugar (polysaccharide) molecule.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 The wall gives the cell its shape and surrounds the cytoplasmic membrane, protecting it from the environment.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 It also helps to anchor appendages like the </a:t>
            </a:r>
            <a:r>
              <a:rPr lang="en-US" sz="2000" b="1" dirty="0" err="1"/>
              <a:t>pili</a:t>
            </a:r>
            <a:r>
              <a:rPr lang="en-US" sz="2000" b="1" dirty="0"/>
              <a:t> and flagella</a:t>
            </a:r>
            <a:r>
              <a:rPr lang="en-US" sz="2000" dirty="0"/>
              <a:t>, which </a:t>
            </a:r>
            <a:r>
              <a:rPr lang="en-US" sz="2000" b="1" dirty="0"/>
              <a:t>originate in the cytoplasm membrane </a:t>
            </a:r>
            <a:r>
              <a:rPr lang="en-US" sz="2000" dirty="0"/>
              <a:t>and protrude through the wall to the outside. </a:t>
            </a:r>
          </a:p>
          <a:p>
            <a:pPr algn="just">
              <a:lnSpc>
                <a:spcPct val="150000"/>
              </a:lnSpc>
            </a:pP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b="1" dirty="0"/>
              <a:t>Cytoplasmic Membrane - </a:t>
            </a:r>
            <a:r>
              <a:rPr lang="en-US" sz="2000" dirty="0"/>
              <a:t>This is about 7.5 </a:t>
            </a:r>
            <a:r>
              <a:rPr lang="en-US" sz="2000" dirty="0" err="1"/>
              <a:t>ηm</a:t>
            </a:r>
            <a:r>
              <a:rPr lang="en-US" sz="2000" dirty="0"/>
              <a:t> thick and primarily composed of phospholipids (20-30%) and proteins (60-70%). Encloses the interior of the bacterium, regulating the flow of materials in and out of the cell. </a:t>
            </a:r>
          </a:p>
        </p:txBody>
      </p:sp>
    </p:spTree>
    <p:extLst>
      <p:ext uri="{BB962C8B-B14F-4D97-AF65-F5344CB8AC3E}">
        <p14:creationId xmlns:p14="http://schemas.microsoft.com/office/powerpoint/2010/main" val="3805830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79647"/>
            <a:ext cx="8686800" cy="5035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/>
              <a:t>Cytoplasm </a:t>
            </a:r>
            <a:r>
              <a:rPr lang="en-US" dirty="0"/>
              <a:t>- The cytoplasm, or protoplasm, of bacterial cells is where the functions for cell growth, metabolism, and replication are carried out. It is a gel-like matrix composed of water, enzymes, nutrients, wastes, and gases and contains cell structures such as ribosomes, chromosome and plasmids. </a:t>
            </a:r>
          </a:p>
          <a:p>
            <a:pPr algn="just">
              <a:lnSpc>
                <a:spcPct val="150000"/>
              </a:lnSpc>
            </a:pPr>
            <a:r>
              <a:rPr lang="en-US" b="1" dirty="0"/>
              <a:t>Flagella </a:t>
            </a:r>
            <a:r>
              <a:rPr lang="en-US" dirty="0"/>
              <a:t>- Flagella (singular, flagellum) are </a:t>
            </a:r>
            <a:r>
              <a:rPr lang="en-US" dirty="0" err="1"/>
              <a:t>hairlike</a:t>
            </a:r>
            <a:r>
              <a:rPr lang="en-US" dirty="0"/>
              <a:t> structures, helps for locomotion and made up of </a:t>
            </a:r>
            <a:r>
              <a:rPr lang="en-US" b="1" dirty="0" err="1"/>
              <a:t>flagellin</a:t>
            </a:r>
            <a:r>
              <a:rPr lang="en-US" b="1" dirty="0"/>
              <a:t> protein.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b="1" dirty="0" err="1"/>
              <a:t>Pili</a:t>
            </a:r>
            <a:r>
              <a:rPr lang="en-US" b="1" dirty="0"/>
              <a:t> </a:t>
            </a:r>
            <a:r>
              <a:rPr lang="en-US" dirty="0"/>
              <a:t>- Many species of bacteria have </a:t>
            </a:r>
            <a:r>
              <a:rPr lang="en-US" dirty="0" err="1"/>
              <a:t>pili</a:t>
            </a:r>
            <a:r>
              <a:rPr lang="en-US" dirty="0"/>
              <a:t> (singular, </a:t>
            </a:r>
            <a:r>
              <a:rPr lang="en-US" dirty="0" err="1"/>
              <a:t>pilus</a:t>
            </a:r>
            <a:r>
              <a:rPr lang="en-US" dirty="0"/>
              <a:t>), small </a:t>
            </a:r>
            <a:r>
              <a:rPr lang="en-US" dirty="0" err="1"/>
              <a:t>hairlike</a:t>
            </a:r>
            <a:r>
              <a:rPr lang="en-US" dirty="0"/>
              <a:t> projections, </a:t>
            </a:r>
            <a:r>
              <a:rPr lang="en-US" b="1" dirty="0"/>
              <a:t>made up of </a:t>
            </a:r>
            <a:r>
              <a:rPr lang="en-US" b="1" dirty="0" err="1"/>
              <a:t>pillin</a:t>
            </a:r>
            <a:r>
              <a:rPr lang="en-US" b="1" dirty="0"/>
              <a:t> protein</a:t>
            </a:r>
            <a:r>
              <a:rPr lang="en-US" dirty="0"/>
              <a:t>, emerging from the outside cell surface.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 Without </a:t>
            </a:r>
            <a:r>
              <a:rPr lang="en-US" dirty="0" err="1"/>
              <a:t>pili</a:t>
            </a:r>
            <a:r>
              <a:rPr lang="en-US" dirty="0"/>
              <a:t>, many disease-causing bacteria lose their ability to infect because they're unable to attach to host tissue.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 Specialized </a:t>
            </a:r>
            <a:r>
              <a:rPr lang="en-US" b="1" dirty="0" err="1"/>
              <a:t>pili</a:t>
            </a:r>
            <a:r>
              <a:rPr lang="en-US" b="1" dirty="0"/>
              <a:t> are used for conjugation</a:t>
            </a:r>
            <a:r>
              <a:rPr lang="en-US" dirty="0"/>
              <a:t>, during which two bacteria exchange fragments of plasmid DNA. </a:t>
            </a:r>
          </a:p>
        </p:txBody>
      </p:sp>
    </p:spTree>
    <p:extLst>
      <p:ext uri="{BB962C8B-B14F-4D97-AF65-F5344CB8AC3E}">
        <p14:creationId xmlns:p14="http://schemas.microsoft.com/office/powerpoint/2010/main" val="1887232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1419</Words>
  <Application>Microsoft Office PowerPoint</Application>
  <PresentationFormat>On-screen Show (4:3)</PresentationFormat>
  <Paragraphs>109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kk</dc:creator>
  <cp:lastModifiedBy>kk</cp:lastModifiedBy>
  <cp:revision>159</cp:revision>
  <dcterms:created xsi:type="dcterms:W3CDTF">2023-09-06T03:55:03Z</dcterms:created>
  <dcterms:modified xsi:type="dcterms:W3CDTF">2024-04-18T05:24:46Z</dcterms:modified>
</cp:coreProperties>
</file>